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svg" ContentType="image/svg+xml"/>
  <Default Extension="fntdata" ContentType="application/x-fontdata"/>
  <Default Extension="jpeg" ContentType="image/jpeg"/>
  <Default Extension="rels" ContentType="application/vnd.openxmlformats-package.relationships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4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5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Open Sans Extra Bold" panose="020B0906030804020204"/>
      <p:bold r:id="rId24"/>
    </p:embeddedFont>
    <p:embeddedFont>
      <p:font typeface="Canva Sans Bold" panose="020B0803030501040103"/>
      <p:bold r:id="rId25"/>
    </p:embeddedFont>
    <p:embeddedFont>
      <p:font typeface="Aileron Bold" panose="00000800000000000000"/>
      <p:bold r:id="rId26"/>
    </p:embeddedFont>
    <p:embeddedFont>
      <p:font typeface="Aileron Italics" panose="00000500000000000000"/>
      <p:italic r:id="rId27"/>
    </p:embeddedFont>
    <p:embeddedFont>
      <p:font typeface="Poppins Bold" panose="0000080000000000000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9" /><Relationship Type="http://schemas.openxmlformats.org/officeDocument/2006/relationships/slide" Target="/ppt/slides/slide6.xml" Id="rId8" /><Relationship Type="http://schemas.openxmlformats.org/officeDocument/2006/relationships/slide" Target="/ppt/slides/slide5.xml" Id="rId7" /><Relationship Type="http://schemas.openxmlformats.org/officeDocument/2006/relationships/slide" Target="/ppt/slides/slide4.xml" Id="rId6" /><Relationship Type="http://schemas.openxmlformats.org/officeDocument/2006/relationships/slide" Target="/ppt/slides/slide3.xml" Id="rId5" /><Relationship Type="http://schemas.openxmlformats.org/officeDocument/2006/relationships/slide" Target="/ppt/slides/slide2.xml" Id="rId4" /><Relationship Type="http://schemas.openxmlformats.org/officeDocument/2006/relationships/font" Target="/ppt/fonts/font9.fntdata" Id="rId32" /><Relationship Type="http://schemas.openxmlformats.org/officeDocument/2006/relationships/font" Target="/ppt/fonts/font8.fntdata" Id="rId31" /><Relationship Type="http://schemas.openxmlformats.org/officeDocument/2006/relationships/font" Target="/ppt/fonts/font7.fntdata" Id="rId30" /><Relationship Type="http://schemas.openxmlformats.org/officeDocument/2006/relationships/slide" Target="/ppt/slides/slide1.xml" Id="rId3" /><Relationship Type="http://schemas.openxmlformats.org/officeDocument/2006/relationships/font" Target="/ppt/fonts/font6.fntdata" Id="rId29" /><Relationship Type="http://schemas.openxmlformats.org/officeDocument/2006/relationships/font" Target="/ppt/fonts/font5.fntdata" Id="rId28" /><Relationship Type="http://schemas.openxmlformats.org/officeDocument/2006/relationships/font" Target="/ppt/fonts/font4.fntdata" Id="rId27" /><Relationship Type="http://schemas.openxmlformats.org/officeDocument/2006/relationships/font" Target="/ppt/fonts/font3.fntdata" Id="rId26" /><Relationship Type="http://schemas.openxmlformats.org/officeDocument/2006/relationships/font" Target="/ppt/fonts/font2.fntdata" Id="rId25" /><Relationship Type="http://schemas.openxmlformats.org/officeDocument/2006/relationships/font" Target="/ppt/fonts/font1.fntdata" Id="rId24" /><Relationship Type="http://schemas.openxmlformats.org/officeDocument/2006/relationships/tableStyles" Target="/ppt/tableStyles.xml" Id="rId23" /><Relationship Type="http://schemas.openxmlformats.org/officeDocument/2006/relationships/viewProps" Target="/ppt/viewProps.xml" Id="rId22" /><Relationship Type="http://schemas.openxmlformats.org/officeDocument/2006/relationships/presProps" Target="/ppt/presProps.xml" Id="rId21" /><Relationship Type="http://schemas.openxmlformats.org/officeDocument/2006/relationships/slide" Target="/ppt/slides/slide18.xml" Id="rId20" /><Relationship Type="http://schemas.openxmlformats.org/officeDocument/2006/relationships/theme" Target="/ppt/theme/theme1.xml" Id="rId2" /><Relationship Type="http://schemas.openxmlformats.org/officeDocument/2006/relationships/slide" Target="/ppt/slides/slide17.xml" Id="rId19" /><Relationship Type="http://schemas.openxmlformats.org/officeDocument/2006/relationships/slide" Target="/ppt/slides/slide16.xml" Id="rId18" /><Relationship Type="http://schemas.openxmlformats.org/officeDocument/2006/relationships/slide" Target="/ppt/slides/slide15.xml" Id="rId17" /><Relationship Type="http://schemas.openxmlformats.org/officeDocument/2006/relationships/slide" Target="/ppt/slides/slide14.xml" Id="rId16" /><Relationship Type="http://schemas.openxmlformats.org/officeDocument/2006/relationships/slide" Target="/ppt/slides/slide13.xml" Id="rId15" /><Relationship Type="http://schemas.openxmlformats.org/officeDocument/2006/relationships/slide" Target="/ppt/slides/slide12.xml" Id="rId14" /><Relationship Type="http://schemas.openxmlformats.org/officeDocument/2006/relationships/slide" Target="/ppt/slides/slide11.xml" Id="rId13" /><Relationship Type="http://schemas.openxmlformats.org/officeDocument/2006/relationships/slide" Target="/ppt/slides/slide10.xml" Id="rId12" /><Relationship Type="http://schemas.openxmlformats.org/officeDocument/2006/relationships/slide" Target="/ppt/slides/slide9.xml" Id="rId11" /><Relationship Type="http://schemas.openxmlformats.org/officeDocument/2006/relationships/slide" Target="/ppt/slides/slide8.xml" Id="rId10" /><Relationship Type="http://schemas.openxmlformats.org/officeDocument/2006/relationships/slideMaster" Target="/ppt/slideMasters/slideMaster1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1.png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10.png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11.png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12.png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14.png" Id="rId2" /><Relationship Type="http://schemas.openxmlformats.org/officeDocument/2006/relationships/image" Target="/ppt/media/image13.png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15.png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image" Target="/ppt/media/image21.svg" Id="rId6" /><Relationship Type="http://schemas.openxmlformats.org/officeDocument/2006/relationships/image" Target="/ppt/media/image20.png" Id="rId5" /><Relationship Type="http://schemas.openxmlformats.org/officeDocument/2006/relationships/image" Target="/ppt/media/image19.svg" Id="rId4" /><Relationship Type="http://schemas.openxmlformats.org/officeDocument/2006/relationships/image" Target="/ppt/media/image18.png" Id="rId3" /><Relationship Type="http://schemas.openxmlformats.org/officeDocument/2006/relationships/image" Target="/ppt/media/image17.svg" Id="rId2" /><Relationship Type="http://schemas.openxmlformats.org/officeDocument/2006/relationships/image" Target="/ppt/media/image16.pn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2.png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4.svg" Id="rId2" /><Relationship Type="http://schemas.openxmlformats.org/officeDocument/2006/relationships/image" Target="/ppt/media/image3.pn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5.png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6.png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7.png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2" /><Relationship Type="http://schemas.openxmlformats.org/officeDocument/2006/relationships/image" Target="/ppt/media/image8.png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3" /><Relationship Type="http://schemas.openxmlformats.org/officeDocument/2006/relationships/image" Target="/ppt/media/image10.png" Id="rId2" /><Relationship Type="http://schemas.openxmlformats.org/officeDocument/2006/relationships/image" Target="/ppt/media/image9.pn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579212" y="3352951"/>
            <a:ext cx="10862964" cy="4940726"/>
            <a:chOff x="0" y="0"/>
            <a:chExt cx="14483952" cy="65876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19" b="19"/>
            <a:stretch>
              <a:fillRect/>
            </a:stretch>
          </p:blipFill>
          <p:spPr>
            <a:xfrm>
              <a:off x="0" y="0"/>
              <a:ext cx="14483952" cy="65876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513076" y="2947529"/>
            <a:ext cx="5629973" cy="6115050"/>
            <a:chOff x="0" y="0"/>
            <a:chExt cx="5574885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74885" cy="6055216"/>
            </a:xfrm>
            <a:custGeom>
              <a:avLst/>
              <a:gdLst/>
              <a:ahLst/>
              <a:cxnLst/>
              <a:rect l="l" t="t" r="r" b="b"/>
              <a:pathLst>
                <a:path w="5574885" h="6055216">
                  <a:moveTo>
                    <a:pt x="5450425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0425" y="0"/>
                  </a:lnTo>
                  <a:cubicBezTo>
                    <a:pt x="5519005" y="0"/>
                    <a:pt x="5574885" y="55880"/>
                    <a:pt x="5574885" y="124460"/>
                  </a:cubicBezTo>
                  <a:lnTo>
                    <a:pt x="5574885" y="5930756"/>
                  </a:lnTo>
                  <a:cubicBezTo>
                    <a:pt x="5574885" y="5999336"/>
                    <a:pt x="5519005" y="6055216"/>
                    <a:pt x="5450425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15968" y="1268285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MARKET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8545" y="3697950"/>
            <a:ext cx="4753937" cy="148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5"/>
              </a:lnSpc>
              <a:spcBef>
                <a:spcPct val="0"/>
              </a:spcBef>
            </a:pPr>
            <a:r>
              <a:rPr lang="en-US" sz="2700" b="1" spc="105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real-time cryptocurrency prices and trends to help users track market performance.</a:t>
            </a:r>
            <a:endParaRPr lang="en-US" sz="2700" b="1" spc="105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8545" y="5459356"/>
            <a:ext cx="5374504" cy="333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a list of cryptocurrencies including their prices , percentage changes and trading volume.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Fetches live data from extrernal APIs for real-time updates.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</a:p>
          <a:p>
            <a:pPr marL="0" lvl="0" indent="0" algn="l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26574" y="3590039"/>
            <a:ext cx="10779083" cy="4830030"/>
            <a:chOff x="0" y="0"/>
            <a:chExt cx="14372111" cy="64400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1426" b="1426"/>
            <a:stretch>
              <a:fillRect/>
            </a:stretch>
          </p:blipFill>
          <p:spPr>
            <a:xfrm>
              <a:off x="0" y="0"/>
              <a:ext cx="14372111" cy="644004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601724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1399" y="4055879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Helps Users to manage their investments.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769" y="5095875"/>
            <a:ext cx="5728449" cy="296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Add, Edit or delete stocks in the portfolio.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total investments and profits/losses.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Budget management tools.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</a:p>
          <a:p>
            <a:pPr marL="0" lvl="0" indent="0" algn="l">
              <a:lnSpc>
                <a:spcPts val="299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PORTFOLIO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8797" y="2835689"/>
            <a:ext cx="5795819" cy="6115050"/>
            <a:chOff x="0" y="0"/>
            <a:chExt cx="5739108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39109" cy="6055216"/>
            </a:xfrm>
            <a:custGeom>
              <a:avLst/>
              <a:gdLst/>
              <a:ahLst/>
              <a:cxnLst/>
              <a:rect l="l" t="t" r="r" b="b"/>
              <a:pathLst>
                <a:path w="5739109" h="6055216">
                  <a:moveTo>
                    <a:pt x="5614648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4648" y="0"/>
                  </a:lnTo>
                  <a:cubicBezTo>
                    <a:pt x="5683228" y="0"/>
                    <a:pt x="5739109" y="55880"/>
                    <a:pt x="5739109" y="124460"/>
                  </a:cubicBezTo>
                  <a:lnTo>
                    <a:pt x="5739109" y="5930756"/>
                  </a:lnTo>
                  <a:cubicBezTo>
                    <a:pt x="5739109" y="5999336"/>
                    <a:pt x="5683228" y="6055216"/>
                    <a:pt x="5614648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654844" y="3630032"/>
            <a:ext cx="11301259" cy="4526365"/>
          </a:xfrm>
          <a:custGeom>
            <a:avLst/>
            <a:gdLst/>
            <a:ahLst/>
            <a:cxnLst/>
            <a:rect l="l" t="t" r="r" b="b"/>
            <a:pathLst>
              <a:path w="11301259" h="4526365">
                <a:moveTo>
                  <a:pt x="0" y="0"/>
                </a:moveTo>
                <a:lnTo>
                  <a:pt x="11301259" y="0"/>
                </a:lnTo>
                <a:lnTo>
                  <a:pt x="11301259" y="4526364"/>
                </a:lnTo>
                <a:lnTo>
                  <a:pt x="0" y="45263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23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398102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Provides budgeting tools to track expenses and savings.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741919"/>
            <a:ext cx="5345366" cy="351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Set financial goals and limits.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calculate profits and losses based on market trends.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Interactive visualizations.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915968" y="1268285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BUDGET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2508647"/>
            <a:ext cx="6780790" cy="3057525"/>
            <a:chOff x="0" y="0"/>
            <a:chExt cx="9041053" cy="40767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239" r="239"/>
            <a:stretch>
              <a:fillRect/>
            </a:stretch>
          </p:blipFill>
          <p:spPr>
            <a:xfrm>
              <a:off x="0" y="0"/>
              <a:ext cx="9041053" cy="40767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44688" y="2944643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144000" y="6200775"/>
            <a:ext cx="6780790" cy="3057525"/>
            <a:chOff x="0" y="0"/>
            <a:chExt cx="9041053" cy="40767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427" r="3427"/>
            <a:stretch>
              <a:fillRect/>
            </a:stretch>
          </p:blipFill>
          <p:spPr>
            <a:xfrm>
              <a:off x="0" y="0"/>
              <a:ext cx="9041053" cy="40767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584037" y="3582298"/>
            <a:ext cx="5626144" cy="12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Acts as an educational resource for users to understand investments.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24426" y="5105400"/>
            <a:ext cx="5345366" cy="421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Key Features: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Tutorials and articles about cryptocurrency and investments.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video or infographics explaining market terms.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links to external resources for deeper learning.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2724426" y="625203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LEARN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14363" y="3143250"/>
            <a:ext cx="5965494" cy="6115050"/>
            <a:chOff x="0" y="0"/>
            <a:chExt cx="5907123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584037" y="3582298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User profile information.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15968" y="5105400"/>
            <a:ext cx="5153825" cy="406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Key Features: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Shows username , email and account details.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Provides options to edit profile information.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Allows users to logout securely.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marL="0" lvl="0" indent="0" algn="l">
              <a:lnSpc>
                <a:spcPts val="269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915968" y="1268285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PROFILE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339779" y="3563248"/>
            <a:ext cx="7919521" cy="5054295"/>
            <a:chOff x="0" y="0"/>
            <a:chExt cx="10559362" cy="673906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/>
            <a:srcRect l="2893" t="3732" r="248" b="8741"/>
            <a:stretch>
              <a:fillRect/>
            </a:stretch>
          </p:blipFill>
          <p:spPr>
            <a:xfrm>
              <a:off x="0" y="0"/>
              <a:ext cx="10559362" cy="6739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286062" y="3199991"/>
            <a:ext cx="808968" cy="8089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8286062" y="4541120"/>
            <a:ext cx="808968" cy="8089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8286062" y="5882249"/>
            <a:ext cx="808968" cy="80896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760155" y="3152366"/>
            <a:ext cx="6081571" cy="109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235" spc="6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Frontend: HTML,CSS,JavaScript</a:t>
            </a:r>
            <a:endParaRPr lang="en-US" sz="3235" spc="6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887" y="3175940"/>
            <a:ext cx="571320" cy="71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0"/>
              </a:lnSpc>
            </a:pPr>
            <a:r>
              <a:rPr lang="en-US" sz="3770" b="1" spc="14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1</a:t>
            </a:r>
            <a:endParaRPr lang="en-US" sz="3770" b="1" spc="147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69680" y="4374618"/>
            <a:ext cx="7673418" cy="142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3485" spc="104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Backend:</a:t>
            </a:r>
            <a:endParaRPr lang="en-US" sz="3485" spc="104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0" lvl="1" indent="0" algn="l">
              <a:lnSpc>
                <a:spcPts val="3065"/>
              </a:lnSpc>
            </a:pPr>
            <a:r>
              <a:rPr lang="en-US" sz="3485" spc="104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Java Spring Boot Framework.</a:t>
            </a:r>
            <a:endParaRPr lang="en-US" sz="3485" spc="104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887" y="4517069"/>
            <a:ext cx="571320" cy="71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20"/>
              </a:lnSpc>
              <a:spcBef>
                <a:spcPct val="0"/>
              </a:spcBef>
            </a:pPr>
            <a:r>
              <a:rPr lang="en-US" sz="3770" b="1" u="none" spc="14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2</a:t>
            </a:r>
            <a:endParaRPr lang="en-US" sz="3770" b="1" u="none" spc="147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04887" y="5858198"/>
            <a:ext cx="571320" cy="71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20"/>
              </a:lnSpc>
              <a:spcBef>
                <a:spcPct val="0"/>
              </a:spcBef>
            </a:pPr>
            <a:r>
              <a:rPr lang="en-US" sz="3770" b="1" u="none" spc="14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3</a:t>
            </a:r>
            <a:endParaRPr lang="en-US" sz="3770" b="1" u="none" spc="147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7328" y="3726335"/>
            <a:ext cx="6188160" cy="242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25"/>
              </a:lnSpc>
              <a:spcBef>
                <a:spcPct val="0"/>
              </a:spcBef>
            </a:pPr>
            <a:r>
              <a:rPr lang="en-US" sz="7935" b="1" spc="30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Technology Stack</a:t>
            </a:r>
            <a:endParaRPr lang="en-US" sz="7935" b="1" spc="30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69680" y="5996348"/>
            <a:ext cx="6081571" cy="109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235" spc="6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Database: </a:t>
            </a:r>
            <a:endParaRPr lang="en-US" sz="3235" spc="6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4335"/>
              </a:lnSpc>
            </a:pPr>
            <a:r>
              <a:rPr lang="en-US" sz="3235" spc="6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MySQL</a:t>
            </a:r>
            <a:endParaRPr lang="en-US" sz="3235" spc="6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0" y="0"/>
            <a:ext cx="18288000" cy="686068"/>
            <a:chOff x="0" y="0"/>
            <a:chExt cx="4816593" cy="1806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80693"/>
            </a:xfrm>
            <a:custGeom>
              <a:avLst/>
              <a:gdLst/>
              <a:ahLst/>
              <a:cxnLst/>
              <a:rect l="l" t="t" r="r" b="b"/>
              <a:pathLst>
                <a:path w="4816592" h="180693">
                  <a:moveTo>
                    <a:pt x="0" y="0"/>
                  </a:moveTo>
                  <a:lnTo>
                    <a:pt x="4816592" y="0"/>
                  </a:lnTo>
                  <a:lnTo>
                    <a:pt x="4816592" y="180693"/>
                  </a:lnTo>
                  <a:lnTo>
                    <a:pt x="0" y="180693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218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9715909"/>
            <a:ext cx="18539704" cy="571091"/>
            <a:chOff x="0" y="0"/>
            <a:chExt cx="4882885" cy="1504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82885" cy="150411"/>
            </a:xfrm>
            <a:custGeom>
              <a:avLst/>
              <a:gdLst/>
              <a:ahLst/>
              <a:cxnLst/>
              <a:rect l="l" t="t" r="r" b="b"/>
              <a:pathLst>
                <a:path w="4882885" h="150411">
                  <a:moveTo>
                    <a:pt x="0" y="0"/>
                  </a:moveTo>
                  <a:lnTo>
                    <a:pt x="4882885" y="0"/>
                  </a:lnTo>
                  <a:lnTo>
                    <a:pt x="4882885" y="150411"/>
                  </a:lnTo>
                  <a:lnTo>
                    <a:pt x="0" y="150411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82885" cy="188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7086283"/>
            <a:ext cx="3525022" cy="2030323"/>
            <a:chOff x="0" y="0"/>
            <a:chExt cx="928401" cy="534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909698" y="8499438"/>
            <a:ext cx="644024" cy="61716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3424163" y="6469115"/>
            <a:ext cx="4010557" cy="2030323"/>
            <a:chOff x="0" y="0"/>
            <a:chExt cx="1056278" cy="5347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6278" cy="534735"/>
            </a:xfrm>
            <a:custGeom>
              <a:avLst/>
              <a:gdLst/>
              <a:ahLst/>
              <a:cxnLst/>
              <a:rect l="l" t="t" r="r" b="b"/>
              <a:pathLst>
                <a:path w="1056278" h="534735">
                  <a:moveTo>
                    <a:pt x="0" y="0"/>
                  </a:moveTo>
                  <a:lnTo>
                    <a:pt x="1056278" y="0"/>
                  </a:lnTo>
                  <a:lnTo>
                    <a:pt x="1056278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56278" cy="5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r>
                <a:rPr lang="en-US" sz="2700" b="1" spc="13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      HTML/CSS/JS</a:t>
              </a:r>
              <a:endParaRPr lang="en-US" sz="2700" b="1" spc="13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523826" y="5632772"/>
            <a:ext cx="3525022" cy="2030323"/>
            <a:chOff x="0" y="0"/>
            <a:chExt cx="928401" cy="5347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28401" cy="59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160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Springboot</a:t>
              </a:r>
              <a:endParaRPr lang="en-US" sz="3200" b="1" spc="160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749295" y="5240138"/>
            <a:ext cx="3525022" cy="2030323"/>
            <a:chOff x="0" y="0"/>
            <a:chExt cx="928401" cy="5347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28401" cy="59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0"/>
                </a:lnSpc>
              </a:pPr>
              <a:r>
                <a:rPr lang="en-US" sz="3100" b="1" spc="15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MySQL</a:t>
              </a:r>
              <a:endParaRPr lang="en-US" sz="3100" b="1" spc="15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739770" y="7265102"/>
            <a:ext cx="618157" cy="617168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6826088" y="7882270"/>
            <a:ext cx="618157" cy="617168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2650434" y="3574512"/>
            <a:ext cx="4525941" cy="4020616"/>
            <a:chOff x="0" y="0"/>
            <a:chExt cx="977479" cy="8683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55575"/>
              <a:ext cx="875879" cy="50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700" b="1" spc="13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SafeCryptoStocks</a:t>
              </a:r>
              <a:endParaRPr lang="en-US" sz="2700" b="1" spc="13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  <a:p>
              <a:pPr algn="ctr">
                <a:lnSpc>
                  <a:spcPts val="3220"/>
                </a:lnSpc>
              </a:pPr>
              <a:r>
                <a:rPr lang="en-US" sz="2300" b="1" spc="11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Web-based platform</a:t>
              </a:r>
              <a:endParaRPr lang="en-US" sz="2300" b="1" spc="11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640909" y="6647934"/>
            <a:ext cx="618157" cy="617168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36408" y="6030557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User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553722" y="5340768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Frontend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60587" y="4791828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Backend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310774" y="4102040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Database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112214" y="3043615"/>
            <a:ext cx="188775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Final Outcome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3550138" y="1234872"/>
            <a:ext cx="11187724" cy="1039832"/>
            <a:chOff x="0" y="0"/>
            <a:chExt cx="14916965" cy="138644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0774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78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Flow Diagram</a:t>
              </a:r>
              <a:endPara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SYSTEM ARCHITECTURE</a:t>
              </a:r>
              <a:endParaRPr lang="en-US" sz="3600" b="1" spc="107">
                <a:solidFill>
                  <a:srgbClr val="191919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0" y="0"/>
            <a:ext cx="18288000" cy="549072"/>
            <a:chOff x="0" y="0"/>
            <a:chExt cx="4816593" cy="1446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16592" cy="144612"/>
            </a:xfrm>
            <a:custGeom>
              <a:avLst/>
              <a:gdLst/>
              <a:ahLst/>
              <a:cxnLst/>
              <a:rect l="l" t="t" r="r" b="b"/>
              <a:pathLst>
                <a:path w="4816592" h="144612">
                  <a:moveTo>
                    <a:pt x="0" y="0"/>
                  </a:moveTo>
                  <a:lnTo>
                    <a:pt x="4816592" y="0"/>
                  </a:lnTo>
                  <a:lnTo>
                    <a:pt x="4816592" y="144612"/>
                  </a:lnTo>
                  <a:lnTo>
                    <a:pt x="0" y="144612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816593" cy="182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0" y="9802406"/>
            <a:ext cx="18440400" cy="484594"/>
            <a:chOff x="0" y="0"/>
            <a:chExt cx="4856731" cy="12763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56731" cy="127630"/>
            </a:xfrm>
            <a:custGeom>
              <a:avLst/>
              <a:gdLst/>
              <a:ahLst/>
              <a:cxnLst/>
              <a:rect l="l" t="t" r="r" b="b"/>
              <a:pathLst>
                <a:path w="4856731" h="127630">
                  <a:moveTo>
                    <a:pt x="0" y="0"/>
                  </a:moveTo>
                  <a:lnTo>
                    <a:pt x="4856731" y="0"/>
                  </a:lnTo>
                  <a:lnTo>
                    <a:pt x="4856731" y="127630"/>
                  </a:lnTo>
                  <a:lnTo>
                    <a:pt x="0" y="127630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856731" cy="16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686068"/>
            <a:chOff x="0" y="0"/>
            <a:chExt cx="4816593" cy="1806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0693"/>
            </a:xfrm>
            <a:custGeom>
              <a:avLst/>
              <a:gdLst/>
              <a:ahLst/>
              <a:cxnLst/>
              <a:rect l="l" t="t" r="r" b="b"/>
              <a:pathLst>
                <a:path w="4816592" h="180693">
                  <a:moveTo>
                    <a:pt x="0" y="0"/>
                  </a:moveTo>
                  <a:lnTo>
                    <a:pt x="4816592" y="0"/>
                  </a:lnTo>
                  <a:lnTo>
                    <a:pt x="4816592" y="180693"/>
                  </a:lnTo>
                  <a:lnTo>
                    <a:pt x="0" y="180693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8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0699" y="2219593"/>
            <a:ext cx="8022194" cy="112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5"/>
              </a:lnSpc>
            </a:pPr>
            <a:r>
              <a:rPr lang="en-US" sz="8175" b="1">
                <a:solidFill>
                  <a:srgbClr val="00000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CONCLUSION</a:t>
            </a:r>
            <a:endParaRPr lang="en-US" sz="8175" b="1">
              <a:solidFill>
                <a:srgbClr val="00000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10699" y="4719291"/>
            <a:ext cx="13866603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SafeCryptoStocks simplifies cryptocurrency investments with an intuitive interface,real-time market insights, and secure portfolio management. It empowers users to make informed decisions through interactive dashboards and learning resources.</a:t>
            </a:r>
            <a:endParaRPr lang="en-US" sz="2500">
              <a:solidFill>
                <a:srgbClr val="00000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w="38100" cap="flat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0">
            <a:off x="0" y="9723091"/>
            <a:ext cx="18288000" cy="563909"/>
            <a:chOff x="0" y="0"/>
            <a:chExt cx="4816593" cy="148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48519"/>
            </a:xfrm>
            <a:custGeom>
              <a:avLst/>
              <a:gdLst/>
              <a:ahLst/>
              <a:cxnLst/>
              <a:rect l="l" t="t" r="r" b="b"/>
              <a:pathLst>
                <a:path w="4816592" h="148519">
                  <a:moveTo>
                    <a:pt x="0" y="0"/>
                  </a:moveTo>
                  <a:lnTo>
                    <a:pt x="4816592" y="0"/>
                  </a:lnTo>
                  <a:lnTo>
                    <a:pt x="4816592" y="148519"/>
                  </a:lnTo>
                  <a:lnTo>
                    <a:pt x="0" y="148519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8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63513" y="3592722"/>
            <a:ext cx="1091144" cy="910609"/>
          </a:xfrm>
          <a:custGeom>
            <a:avLst/>
            <a:gdLst/>
            <a:ahLst/>
            <a:cxnLst/>
            <a:rect l="l" t="t" r="r" b="b"/>
            <a:pathLst>
              <a:path w="1091144" h="910609">
                <a:moveTo>
                  <a:pt x="0" y="0"/>
                </a:moveTo>
                <a:lnTo>
                  <a:pt x="1091143" y="0"/>
                </a:lnTo>
                <a:lnTo>
                  <a:pt x="1091143" y="910609"/>
                </a:lnTo>
                <a:lnTo>
                  <a:pt x="0" y="910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726464"/>
            <a:ext cx="8115300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THANKYOU!</a:t>
            </a:r>
            <a:endParaRPr lang="en-US" sz="8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89586" y="1418796"/>
            <a:ext cx="9469714" cy="82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Presented by Team B :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S.Keerthana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K.Ramesh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P.Sreeram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Vishal Kumar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Mahesh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Naveen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Chi</a:t>
            </a:r>
            <a:r>
              <a:rPr lang="en-IN" alt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</a:t>
            </a: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maya Sahoo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IN" alt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N.</a:t>
            </a: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Pavithra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We extend gratitude to our mentor , Raviteja Sripathi sir for valuable guidance and continuous support.</a:t>
            </a:r>
            <a:endParaRPr lang="en-US" sz="33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</a:p>
          <a:p>
            <a:pPr algn="l">
              <a:lnSpc>
                <a:spcPts val="4175"/>
              </a:lnSpc>
            </a:pPr>
          </a:p>
        </p:txBody>
      </p:sp>
      <p:grpSp>
        <p:nvGrpSpPr>
          <p:cNvPr id="8" name="Group 8"/>
          <p:cNvGrpSpPr/>
          <p:nvPr/>
        </p:nvGrpSpPr>
        <p:grpSpPr>
          <a:xfrm rot="0">
            <a:off x="0" y="0"/>
            <a:ext cx="18288000" cy="321955"/>
            <a:chOff x="0" y="0"/>
            <a:chExt cx="4816593" cy="847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84795"/>
            </a:xfrm>
            <a:custGeom>
              <a:avLst/>
              <a:gdLst/>
              <a:ahLst/>
              <a:cxnLst/>
              <a:rect l="l" t="t" r="r" b="b"/>
              <a:pathLst>
                <a:path w="4816592" h="84795">
                  <a:moveTo>
                    <a:pt x="0" y="0"/>
                  </a:moveTo>
                  <a:lnTo>
                    <a:pt x="4816592" y="0"/>
                  </a:lnTo>
                  <a:lnTo>
                    <a:pt x="4816592" y="84795"/>
                  </a:lnTo>
                  <a:lnTo>
                    <a:pt x="0" y="84795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22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0" y="10134600"/>
            <a:ext cx="18440400" cy="284093"/>
            <a:chOff x="0" y="0"/>
            <a:chExt cx="4856731" cy="748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56731" cy="74823"/>
            </a:xfrm>
            <a:custGeom>
              <a:avLst/>
              <a:gdLst/>
              <a:ahLst/>
              <a:cxnLst/>
              <a:rect l="l" t="t" r="r" b="b"/>
              <a:pathLst>
                <a:path w="4856731" h="74823">
                  <a:moveTo>
                    <a:pt x="0" y="0"/>
                  </a:moveTo>
                  <a:lnTo>
                    <a:pt x="4856731" y="0"/>
                  </a:lnTo>
                  <a:lnTo>
                    <a:pt x="4856731" y="74823"/>
                  </a:lnTo>
                  <a:lnTo>
                    <a:pt x="0" y="74823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56731" cy="112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12439"/>
            <a:ext cx="18288000" cy="392775"/>
            <a:chOff x="0" y="0"/>
            <a:chExt cx="4816593" cy="103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>
            <a:off x="1320464" y="1213786"/>
            <a:ext cx="15647072" cy="764150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0532590" y="2233300"/>
            <a:ext cx="5602474" cy="560247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0" y="6605314"/>
            <a:ext cx="3687586" cy="368168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320464" y="2085370"/>
            <a:ext cx="9883545" cy="5372839"/>
            <a:chOff x="0" y="0"/>
            <a:chExt cx="13178060" cy="71637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76488"/>
              <a:ext cx="13178060" cy="1403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8150"/>
                </a:lnSpc>
              </a:pPr>
              <a:r>
                <a:rPr lang="en-US" sz="7085" b="1">
                  <a:solidFill>
                    <a:srgbClr val="000000"/>
                  </a:solidFill>
                  <a:latin typeface="Open Sans Extra Bold" panose="020B0906030804020204"/>
                  <a:ea typeface="Open Sans Extra Bold" panose="020B0906030804020204"/>
                  <a:cs typeface="Open Sans Extra Bold" panose="020B0906030804020204"/>
                  <a:sym typeface="Open Sans Extra Bold" panose="020B0906030804020204"/>
                </a:rPr>
                <a:t>INTRODUCTION</a:t>
              </a:r>
              <a:endParaRPr lang="en-US" sz="7085" b="1">
                <a:solidFill>
                  <a:srgbClr val="00000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2560328" cy="537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5"/>
                </a:lnSpc>
              </a:p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199842"/>
              <a:ext cx="12092155" cy="396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0"/>
                </a:lnSpc>
              </a:pPr>
              <a:r>
                <a:rPr lang="en-US" sz="2905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PROJECT OVERVIEW:</a:t>
              </a:r>
              <a:endParaRPr lang="en-US" sz="290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0" lvl="0" indent="0" algn="l">
                <a:lnSpc>
                  <a:spcPts val="2255"/>
                </a:lnSpc>
              </a:pPr>
            </a:p>
            <a:p>
              <a:pPr marL="422910" lvl="1" indent="-211455" algn="l">
                <a:lnSpc>
                  <a:spcPts val="2255"/>
                </a:lnSpc>
                <a:buFont typeface="Arial" panose="020B0604020202020204"/>
                <a:buChar char="•"/>
              </a:pPr>
              <a:r>
                <a:rPr lang="en-US" sz="196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A web based platform for managing cryptocurrency portfolios and investments.</a:t>
              </a:r>
              <a:endParaRPr lang="en-US" sz="19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422910" lvl="1" indent="-211455" algn="l">
                <a:lnSpc>
                  <a:spcPts val="2255"/>
                </a:lnSpc>
                <a:buFont typeface="Arial" panose="020B0604020202020204"/>
                <a:buChar char="•"/>
              </a:pPr>
              <a:r>
                <a:rPr lang="en-US" sz="196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It provides dynamic dashboards and real time data visualization.</a:t>
              </a:r>
              <a:endParaRPr lang="en-US" sz="19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0" lvl="0" indent="0" algn="l">
                <a:lnSpc>
                  <a:spcPts val="3340"/>
                </a:lnSpc>
              </a:pPr>
            </a:p>
            <a:p>
              <a:pPr marL="0" lvl="0" indent="0" algn="l">
                <a:lnSpc>
                  <a:spcPts val="3340"/>
                </a:lnSpc>
              </a:pPr>
              <a:r>
                <a:rPr lang="en-US" sz="2905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OBJECTIVE:</a:t>
              </a:r>
              <a:endParaRPr lang="en-US" sz="290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0" lvl="0" indent="0" algn="l">
                <a:lnSpc>
                  <a:spcPts val="2255"/>
                </a:lnSpc>
              </a:pPr>
            </a:p>
            <a:p>
              <a:pPr marL="0" lvl="0" indent="0" algn="l">
                <a:lnSpc>
                  <a:spcPts val="2255"/>
                </a:lnSpc>
              </a:pPr>
              <a:r>
                <a:rPr lang="en-US" sz="196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Simplify cryptocurrency investments for users with real time insights.</a:t>
              </a:r>
              <a:endParaRPr lang="en-US" sz="19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204009" y="3385927"/>
            <a:ext cx="4931055" cy="4148250"/>
          </a:xfrm>
          <a:custGeom>
            <a:avLst/>
            <a:gdLst/>
            <a:ahLst/>
            <a:cxnLst/>
            <a:rect l="l" t="t" r="r" b="b"/>
            <a:pathLst>
              <a:path w="4931055" h="4148250">
                <a:moveTo>
                  <a:pt x="0" y="0"/>
                </a:moveTo>
                <a:lnTo>
                  <a:pt x="4931055" y="0"/>
                </a:lnTo>
                <a:lnTo>
                  <a:pt x="4931055" y="4148250"/>
                </a:lnTo>
                <a:lnTo>
                  <a:pt x="0" y="414825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0" y="10010324"/>
            <a:ext cx="18288000" cy="276676"/>
            <a:chOff x="0" y="0"/>
            <a:chExt cx="4816593" cy="72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72869"/>
            </a:xfrm>
            <a:custGeom>
              <a:avLst/>
              <a:gdLst/>
              <a:ahLst/>
              <a:cxnLst/>
              <a:rect l="l" t="t" r="r" b="b"/>
              <a:pathLst>
                <a:path w="4816592" h="72869">
                  <a:moveTo>
                    <a:pt x="0" y="0"/>
                  </a:moveTo>
                  <a:lnTo>
                    <a:pt x="4816592" y="0"/>
                  </a:lnTo>
                  <a:lnTo>
                    <a:pt x="4816592" y="72869"/>
                  </a:lnTo>
                  <a:lnTo>
                    <a:pt x="0" y="72869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10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433584" y="1058990"/>
            <a:ext cx="9420833" cy="1010150"/>
            <a:chOff x="0" y="0"/>
            <a:chExt cx="12561110" cy="1346867"/>
          </a:xfrm>
        </p:grpSpPr>
        <p:sp>
          <p:nvSpPr>
            <p:cNvPr id="3" name="TextBox 3"/>
            <p:cNvSpPr txBox="1"/>
            <p:nvPr/>
          </p:nvSpPr>
          <p:spPr>
            <a:xfrm>
              <a:off x="0" y="873792"/>
              <a:ext cx="1256111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Weekly Modules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61110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 b="1" spc="107">
                  <a:solidFill>
                    <a:srgbClr val="191919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MILESTONE WISE IMPLEMENTATION</a:t>
              </a:r>
              <a:endParaRPr lang="en-US" sz="3600" b="1" spc="107">
                <a:solidFill>
                  <a:srgbClr val="191919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21368" y="3276429"/>
            <a:ext cx="5845264" cy="5816038"/>
          </a:xfrm>
          <a:custGeom>
            <a:avLst/>
            <a:gdLst/>
            <a:ahLst/>
            <a:cxnLst/>
            <a:rect l="l" t="t" r="r" b="b"/>
            <a:pathLst>
              <a:path w="5845264" h="5816038">
                <a:moveTo>
                  <a:pt x="0" y="0"/>
                </a:moveTo>
                <a:lnTo>
                  <a:pt x="5845264" y="0"/>
                </a:lnTo>
                <a:lnTo>
                  <a:pt x="5845264" y="5816038"/>
                </a:lnTo>
                <a:lnTo>
                  <a:pt x="0" y="58160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3295066" y="7683300"/>
            <a:ext cx="3964234" cy="851136"/>
            <a:chOff x="0" y="0"/>
            <a:chExt cx="5285645" cy="1134848"/>
          </a:xfrm>
        </p:grpSpPr>
        <p:sp>
          <p:nvSpPr>
            <p:cNvPr id="7" name="TextBox 7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Learning Resources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6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3295066" y="5679639"/>
            <a:ext cx="3964234" cy="851136"/>
            <a:chOff x="0" y="0"/>
            <a:chExt cx="5285645" cy="11348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Budget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5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3295066" y="3676052"/>
            <a:ext cx="3964234" cy="851136"/>
            <a:chOff x="0" y="0"/>
            <a:chExt cx="5285645" cy="11348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Dashboard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4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8700" y="7680299"/>
            <a:ext cx="3964234" cy="1232136"/>
            <a:chOff x="0" y="0"/>
            <a:chExt cx="5285645" cy="16428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61773"/>
              <a:ext cx="5285645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Stock Market Data and visualization.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</a:t>
              </a:r>
              <a:r>
                <a:rPr lang="en-US" sz="2500" b="1" u="none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e 3</a:t>
              </a:r>
              <a:endParaRPr lang="en-US" sz="2500" b="1" u="none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028700" y="5679713"/>
            <a:ext cx="3964234" cy="851136"/>
            <a:chOff x="0" y="0"/>
            <a:chExt cx="5285645" cy="113484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Portfolio Management Interface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</a:t>
              </a:r>
              <a:r>
                <a:rPr lang="en-US" sz="2500" b="1" u="none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e 2</a:t>
              </a:r>
              <a:endParaRPr lang="en-US" sz="2500" b="1" u="none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028700" y="3679128"/>
            <a:ext cx="3964234" cy="1232136"/>
            <a:chOff x="0" y="0"/>
            <a:chExt cx="5285645" cy="164284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61773"/>
              <a:ext cx="5285645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User Authentication and Registration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1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584650" y="5531868"/>
            <a:ext cx="111870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500" i="1" spc="97">
                <a:solidFill>
                  <a:srgbClr val="191919"/>
                </a:solidFill>
                <a:latin typeface="Aileron Italics" panose="00000500000000000000"/>
                <a:ea typeface="Aileron Italics" panose="00000500000000000000"/>
                <a:cs typeface="Aileron Italics" panose="00000500000000000000"/>
                <a:sym typeface="Aileron Italics" panose="00000500000000000000"/>
              </a:rPr>
              <a:t>Safe</a:t>
            </a:r>
            <a:endParaRPr lang="en-US" sz="2500" i="1" spc="97">
              <a:solidFill>
                <a:srgbClr val="191919"/>
              </a:solidFill>
              <a:latin typeface="Aileron Italics" panose="00000500000000000000"/>
              <a:ea typeface="Aileron Italics" panose="00000500000000000000"/>
              <a:cs typeface="Aileron Italics" panose="00000500000000000000"/>
              <a:sym typeface="Aileron Italics" panose="00000500000000000000"/>
            </a:endParaRPr>
          </a:p>
          <a:p>
            <a:pPr algn="ctr">
              <a:lnSpc>
                <a:spcPts val="3225"/>
              </a:lnSpc>
            </a:pPr>
            <a:r>
              <a:rPr lang="en-US" sz="2500" i="1" spc="97">
                <a:solidFill>
                  <a:srgbClr val="191919"/>
                </a:solidFill>
                <a:latin typeface="Aileron Italics" panose="00000500000000000000"/>
                <a:ea typeface="Aileron Italics" panose="00000500000000000000"/>
                <a:cs typeface="Aileron Italics" panose="00000500000000000000"/>
                <a:sym typeface="Aileron Italics" panose="00000500000000000000"/>
              </a:rPr>
              <a:t>Crypto</a:t>
            </a:r>
            <a:endParaRPr lang="en-US" sz="2500" i="1" spc="97">
              <a:solidFill>
                <a:srgbClr val="191919"/>
              </a:solidFill>
              <a:latin typeface="Aileron Italics" panose="00000500000000000000"/>
              <a:ea typeface="Aileron Italics" panose="00000500000000000000"/>
              <a:cs typeface="Aileron Italics" panose="00000500000000000000"/>
              <a:sym typeface="Aileron Italics" panose="00000500000000000000"/>
            </a:endParaRPr>
          </a:p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i="1" spc="97">
                <a:solidFill>
                  <a:srgbClr val="191919"/>
                </a:solidFill>
                <a:latin typeface="Aileron Italics" panose="00000500000000000000"/>
                <a:ea typeface="Aileron Italics" panose="00000500000000000000"/>
                <a:cs typeface="Aileron Italics" panose="00000500000000000000"/>
                <a:sym typeface="Aileron Italics" panose="00000500000000000000"/>
              </a:rPr>
              <a:t>Stocks</a:t>
            </a:r>
            <a:endParaRPr lang="en-US" sz="2500" i="1" spc="97">
              <a:solidFill>
                <a:srgbClr val="191919"/>
              </a:solidFill>
              <a:latin typeface="Aileron Italics" panose="00000500000000000000"/>
              <a:ea typeface="Aileron Italics" panose="00000500000000000000"/>
              <a:cs typeface="Aileron Italics" panose="00000500000000000000"/>
              <a:sym typeface="Aileron Italic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07203" y="4082905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02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59129" y="4454380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03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51225" y="6155873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06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66553" y="7970721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05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26247" y="6808571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04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0" y="-112439"/>
            <a:ext cx="18288000" cy="392775"/>
            <a:chOff x="0" y="0"/>
            <a:chExt cx="4816593" cy="1034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0" y="9863992"/>
            <a:ext cx="18429253" cy="585355"/>
            <a:chOff x="0" y="0"/>
            <a:chExt cx="4853795" cy="1541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53795" cy="154168"/>
            </a:xfrm>
            <a:custGeom>
              <a:avLst/>
              <a:gdLst/>
              <a:ahLst/>
              <a:cxnLst/>
              <a:rect l="l" t="t" r="r" b="b"/>
              <a:pathLst>
                <a:path w="4853795" h="154168">
                  <a:moveTo>
                    <a:pt x="0" y="0"/>
                  </a:moveTo>
                  <a:lnTo>
                    <a:pt x="4853795" y="0"/>
                  </a:lnTo>
                  <a:lnTo>
                    <a:pt x="4853795" y="154168"/>
                  </a:lnTo>
                  <a:lnTo>
                    <a:pt x="0" y="154168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853795" cy="19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23987" y="3344008"/>
            <a:ext cx="2964782" cy="978333"/>
            <a:chOff x="0" y="0"/>
            <a:chExt cx="780848" cy="257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1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771614" y="3344008"/>
            <a:ext cx="2964782" cy="978333"/>
            <a:chOff x="0" y="0"/>
            <a:chExt cx="780848" cy="257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2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162090" y="3344008"/>
            <a:ext cx="2964782" cy="978333"/>
            <a:chOff x="0" y="0"/>
            <a:chExt cx="780848" cy="2576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3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2869233" y="3344008"/>
            <a:ext cx="2964782" cy="978333"/>
            <a:chOff x="0" y="0"/>
            <a:chExt cx="780848" cy="257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4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2160168" y="4810743"/>
            <a:ext cx="2928601" cy="4082455"/>
            <a:chOff x="0" y="0"/>
            <a:chExt cx="7620000" cy="10622241"/>
          </a:xfrm>
        </p:grpSpPr>
        <p:sp>
          <p:nvSpPr>
            <p:cNvPr id="15" name="Freeform 15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5771614" y="4779571"/>
            <a:ext cx="2928601" cy="4082455"/>
            <a:chOff x="0" y="0"/>
            <a:chExt cx="7620000" cy="10622241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9180180" y="4810743"/>
            <a:ext cx="2928601" cy="4020110"/>
            <a:chOff x="0" y="0"/>
            <a:chExt cx="7620000" cy="10460022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10462562"/>
            </a:xfrm>
            <a:custGeom>
              <a:avLst/>
              <a:gdLst/>
              <a:ahLst/>
              <a:cxnLst/>
              <a:rect l="l" t="t" r="r" b="b"/>
              <a:pathLst>
                <a:path w="7623809" h="10462562">
                  <a:moveTo>
                    <a:pt x="3810" y="0"/>
                  </a:moveTo>
                  <a:lnTo>
                    <a:pt x="0" y="9572292"/>
                  </a:lnTo>
                  <a:lnTo>
                    <a:pt x="0" y="9930432"/>
                  </a:lnTo>
                  <a:lnTo>
                    <a:pt x="3591560" y="9932973"/>
                  </a:lnTo>
                  <a:lnTo>
                    <a:pt x="3810000" y="10462562"/>
                  </a:lnTo>
                  <a:lnTo>
                    <a:pt x="4028440" y="9932973"/>
                  </a:lnTo>
                  <a:lnTo>
                    <a:pt x="7620000" y="9935512"/>
                  </a:lnTo>
                  <a:lnTo>
                    <a:pt x="7620000" y="9577373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2905414" y="4810743"/>
            <a:ext cx="2928601" cy="3957764"/>
            <a:chOff x="0" y="0"/>
            <a:chExt cx="7620000" cy="10297804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10300344"/>
            </a:xfrm>
            <a:custGeom>
              <a:avLst/>
              <a:gdLst/>
              <a:ahLst/>
              <a:cxnLst/>
              <a:rect l="l" t="t" r="r" b="b"/>
              <a:pathLst>
                <a:path w="7623809" h="10300344">
                  <a:moveTo>
                    <a:pt x="3810" y="0"/>
                  </a:moveTo>
                  <a:lnTo>
                    <a:pt x="0" y="9410074"/>
                  </a:lnTo>
                  <a:lnTo>
                    <a:pt x="0" y="9768214"/>
                  </a:lnTo>
                  <a:lnTo>
                    <a:pt x="3591560" y="9770755"/>
                  </a:lnTo>
                  <a:lnTo>
                    <a:pt x="3810000" y="10300344"/>
                  </a:lnTo>
                  <a:lnTo>
                    <a:pt x="4028440" y="9770755"/>
                  </a:lnTo>
                  <a:lnTo>
                    <a:pt x="7620000" y="9773294"/>
                  </a:lnTo>
                  <a:lnTo>
                    <a:pt x="7620000" y="9415155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625356" y="5652902"/>
            <a:ext cx="199822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Simplified Investment Decisions</a:t>
            </a:r>
            <a:endParaRPr lang="en-US" sz="2600" spc="78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143284" y="5652902"/>
            <a:ext cx="218526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Security and Transparency</a:t>
            </a:r>
            <a:endParaRPr lang="en-US" sz="2600" spc="78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45369" y="5739869"/>
            <a:ext cx="19982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Real Time Monitoring</a:t>
            </a:r>
            <a:endParaRPr lang="en-US" sz="2600" spc="78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94361" y="5749394"/>
            <a:ext cx="2750707" cy="80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5" spc="70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Personalized</a:t>
            </a:r>
            <a:endParaRPr lang="en-US" sz="2335" spc="70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0" lvl="0" indent="0" algn="ctr">
              <a:lnSpc>
                <a:spcPts val="3265"/>
              </a:lnSpc>
            </a:pPr>
            <a:r>
              <a:rPr lang="en-US" sz="2335" spc="70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Recommendations </a:t>
            </a:r>
            <a:endParaRPr lang="en-US" sz="2335" spc="70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3550138" y="1234872"/>
            <a:ext cx="11187724" cy="1039832"/>
            <a:chOff x="0" y="0"/>
            <a:chExt cx="14916965" cy="138644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80774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78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Project Outcomes</a:t>
              </a:r>
              <a:endPara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SAFECRYPTOSTOCKS</a:t>
              </a:r>
              <a:endParaRPr lang="en-US" sz="3600" b="1" spc="107">
                <a:solidFill>
                  <a:srgbClr val="191919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0" y="9894225"/>
            <a:ext cx="18288000" cy="392775"/>
            <a:chOff x="0" y="0"/>
            <a:chExt cx="4816593" cy="10344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-226701" y="0"/>
            <a:ext cx="19237656" cy="424430"/>
            <a:chOff x="0" y="0"/>
            <a:chExt cx="5066708" cy="11178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66708" cy="111784"/>
            </a:xfrm>
            <a:custGeom>
              <a:avLst/>
              <a:gdLst/>
              <a:ahLst/>
              <a:cxnLst/>
              <a:rect l="l" t="t" r="r" b="b"/>
              <a:pathLst>
                <a:path w="5066708" h="111784">
                  <a:moveTo>
                    <a:pt x="0" y="0"/>
                  </a:moveTo>
                  <a:lnTo>
                    <a:pt x="5066708" y="0"/>
                  </a:lnTo>
                  <a:lnTo>
                    <a:pt x="5066708" y="111784"/>
                  </a:lnTo>
                  <a:lnTo>
                    <a:pt x="0" y="111784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66708" cy="149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6982" y="3143250"/>
            <a:ext cx="5965494" cy="6115050"/>
            <a:chOff x="0" y="0"/>
            <a:chExt cx="5907123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015146" y="3712467"/>
            <a:ext cx="10740672" cy="4976616"/>
          </a:xfrm>
          <a:custGeom>
            <a:avLst/>
            <a:gdLst/>
            <a:ahLst/>
            <a:cxnLst/>
            <a:rect l="l" t="t" r="r" b="b"/>
            <a:pathLst>
              <a:path w="10740672" h="4976616">
                <a:moveTo>
                  <a:pt x="0" y="0"/>
                </a:moveTo>
                <a:lnTo>
                  <a:pt x="10740672" y="0"/>
                </a:lnTo>
                <a:lnTo>
                  <a:pt x="10740672" y="4976616"/>
                </a:lnTo>
                <a:lnTo>
                  <a:pt x="0" y="49766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33" t="-89" r="-99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76657" y="3731517"/>
            <a:ext cx="5626144" cy="12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Provides an overview of the platform’s features and welcomes users.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6620" y="5367355"/>
            <a:ext cx="5166218" cy="179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Introduction to the platform.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Links to other sections like login or signup.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0" lvl="0" indent="0" algn="l">
              <a:lnSpc>
                <a:spcPts val="29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HOME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3143250"/>
            <a:ext cx="7178100" cy="6115050"/>
            <a:chOff x="0" y="0"/>
            <a:chExt cx="9570800" cy="8153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6274" r="6274"/>
            <a:stretch>
              <a:fillRect/>
            </a:stretch>
          </p:blipFill>
          <p:spPr>
            <a:xfrm>
              <a:off x="0" y="0"/>
              <a:ext cx="9570800" cy="8153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95840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532885" y="3999959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Enables new users to register and create accounts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95478" y="5367355"/>
            <a:ext cx="5166218" cy="288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Fields for User Details (name ,email, password).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Email Validation using JavaScript.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Password strength checker.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stores user information securely in the database.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0" lvl="0" indent="0" algn="l">
              <a:lnSpc>
                <a:spcPts val="290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SIGNUP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431142" y="3143250"/>
            <a:ext cx="6780790" cy="6115050"/>
            <a:chOff x="0" y="0"/>
            <a:chExt cx="9041053" cy="8153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1694" r="1694"/>
            <a:stretch>
              <a:fillRect/>
            </a:stretch>
          </p:blipFill>
          <p:spPr>
            <a:xfrm>
              <a:off x="0" y="0"/>
              <a:ext cx="9041053" cy="8153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95840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532885" y="3999959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Allows Users to log in to their \accounts securely.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51190" y="5378896"/>
            <a:ext cx="5054795" cy="246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Username and Password fields.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Login validation using JavaScript.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Error messages for invalid credentials.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Redirects to the dashboard upon successful login.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0" lvl="0" indent="0"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LOGIN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431142" y="3143250"/>
            <a:ext cx="6780790" cy="6115050"/>
            <a:chOff x="0" y="0"/>
            <a:chExt cx="9041053" cy="8153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2873" b="2873"/>
            <a:stretch>
              <a:fillRect/>
            </a:stretch>
          </p:blipFill>
          <p:spPr>
            <a:xfrm>
              <a:off x="0" y="0"/>
              <a:ext cx="9041053" cy="8153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95840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OTP VERIFICATION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5515" y="4910909"/>
            <a:ext cx="5626144" cy="161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Verifies user identity during login using a one-time password(OTP) sent to their registered mail.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522314" y="3794855"/>
            <a:ext cx="9555973" cy="4207877"/>
            <a:chOff x="0" y="0"/>
            <a:chExt cx="12741297" cy="561050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1174" r="1174"/>
            <a:stretch>
              <a:fillRect/>
            </a:stretch>
          </p:blipFill>
          <p:spPr>
            <a:xfrm>
              <a:off x="0" y="0"/>
              <a:ext cx="12741297" cy="561050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1220261" y="3171210"/>
            <a:ext cx="5965494" cy="6087090"/>
            <a:chOff x="0" y="0"/>
            <a:chExt cx="5907123" cy="60275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27529"/>
            </a:xfrm>
            <a:custGeom>
              <a:avLst/>
              <a:gdLst/>
              <a:ahLst/>
              <a:cxnLst/>
              <a:rect l="l" t="t" r="r" b="b"/>
              <a:pathLst>
                <a:path w="5907123" h="6027529">
                  <a:moveTo>
                    <a:pt x="5782663" y="6027529"/>
                  </a:moveTo>
                  <a:lnTo>
                    <a:pt x="124460" y="6027529"/>
                  </a:lnTo>
                  <a:cubicBezTo>
                    <a:pt x="55880" y="6027529"/>
                    <a:pt x="0" y="5971649"/>
                    <a:pt x="0" y="59030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03069"/>
                  </a:lnTo>
                  <a:cubicBezTo>
                    <a:pt x="5907123" y="5971649"/>
                    <a:pt x="5851243" y="6027529"/>
                    <a:pt x="5782663" y="6027529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157849" y="-5262707"/>
            <a:ext cx="11301259" cy="5262707"/>
          </a:xfrm>
          <a:custGeom>
            <a:avLst/>
            <a:gdLst/>
            <a:ahLst/>
            <a:cxnLst/>
            <a:rect l="l" t="t" r="r" b="b"/>
            <a:pathLst>
              <a:path w="11301259" h="5262707">
                <a:moveTo>
                  <a:pt x="0" y="0"/>
                </a:moveTo>
                <a:lnTo>
                  <a:pt x="11301259" y="0"/>
                </a:lnTo>
                <a:lnTo>
                  <a:pt x="11301259" y="5262707"/>
                </a:lnTo>
                <a:lnTo>
                  <a:pt x="0" y="5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3" r="-11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9936" y="3813905"/>
            <a:ext cx="5626144" cy="12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an interactive dashboard with market trends and portfolio insights.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5611" y="5497781"/>
            <a:ext cx="5054795" cy="316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Real-time Crypto currency data updates.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Quick access to portfolio and market analysis.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Dynamic content powered by JavaScript.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</a:p>
          <a:p>
            <a:pPr marL="0" lvl="0" indent="0"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DASHBOARD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3362</Words>
  <Application>WPS Presentation</Application>
  <PresentationFormat>On-screen Show (4:3)</PresentationFormat>
  <Paragraphs>246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Open Sans Extra Bold</vt:lpstr>
      <vt:lpstr>Canva Sans Bold</vt:lpstr>
      <vt:lpstr>Arial</vt:lpstr>
      <vt:lpstr>Aileron</vt:lpstr>
      <vt:lpstr>Aileron Ultra-Bold</vt:lpstr>
      <vt:lpstr>Aileron Bold</vt:lpstr>
      <vt:lpstr>Aileron Italics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WISE IMPLEMENTATION</dc:title>
  <dc:creator/>
  <cp:lastModifiedBy>karthik reddy</cp:lastModifiedBy>
  <cp:revision>2</cp:revision>
  <dcterms:created xsi:type="dcterms:W3CDTF">2006-08-16T00:00:00Z</dcterms:created>
  <dcterms:modified xsi:type="dcterms:W3CDTF">2024-12-26T12:08:55Z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4B6B68F1E6714B68A2EFBDA8E4A29DC8_12</vt:lpwstr>
  </property>
  <property fmtid="{D5CDD505-2E9C-101B-9397-08002B2CF9AE}" pid="3" name="KSOProductBuildVer">
    <vt:lpwstr>1033-12.2.0.19307</vt:lpwstr>
  </property>
</Properties>
</file>